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最初の一枚で、価値を伸ばせる余地と、最初に着手する施策と、進め方を言い切る
経営陣が最初に読む一枚。ここだけ読めば、何を・なぜ・どの順で行うかが分かるように書く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現状は VM の企業分析から起こし、確認できた事実と推定を分けて示す
現状把握の項目 (見本)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いまの価値と、伸ばした後の価値の差を、どの打ち手から生まれるかに分けて示す
実際の出力では、この段を価値ブリッジ (ウォーターフォール) の図で描き、数字は計算過程と原資料へさかのぼれるようにする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打ち手は六つの切り口から洗い出し、その会社で成り立つものだけを残す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施策は、効果の大きさと実行の難しさの二軸で並べ、着手の順番を決める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効果の見込みには必ず前提と確かさを添え、どこから崩れるかも書く
施策ごとの見込みの書き方 (見本)
売上増と粗利増、キャッシュ改善と借入返済を機械的に足し合わせない。企業価値と株主価値のつながりが整合する形で集計する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最初の 100 日を、施策ごとの担当・期限・節目まで落とす
最初の 100 日の段取り (見本)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確かめる論点と、仮説が崩れたと判断する条件を先に決めておく
検証論点 (見本)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提案書は一度きりで終わらせず、対話と実績を受けて作り直せる
出した版と、その時点で使った材料を残す。どの版の、どの数字が、何を根拠にしていたかを後から追える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189" y="342891"/>
            <a:ext cx="11277318" cy="1676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5A667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〈投資候補先〉御中｜企業価値向上のご提案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189" y="342891"/>
            <a:ext cx="11277318" cy="1676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0F2B4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要旨  ›  </a:t>
            </a:r>
            <a:pPr algn="r" indent="0" marL="0">
              <a:buNone/>
            </a:pPr>
            <a:r>
              <a:rPr lang="en-US" sz="750" dirty="0">
                <a:solidFill>
                  <a:srgbClr val="5A667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現状  ›  </a:t>
            </a:r>
            <a:pPr algn="r" indent="0" marL="0">
              <a:buNone/>
            </a:pPr>
            <a:r>
              <a:rPr lang="en-US" sz="750" dirty="0">
                <a:solidFill>
                  <a:srgbClr val="5A667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価値の差  ›  </a:t>
            </a:r>
            <a:pPr algn="r" indent="0" marL="0">
              <a:buNone/>
            </a:pPr>
            <a:r>
              <a:rPr lang="en-US" sz="750" dirty="0">
                <a:solidFill>
                  <a:srgbClr val="5A667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打ち手  ›  </a:t>
            </a:r>
            <a:pPr algn="r" indent="0" marL="0">
              <a:buNone/>
            </a:pPr>
            <a:r>
              <a:rPr lang="en-US" sz="750" dirty="0">
                <a:solidFill>
                  <a:srgbClr val="5A667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優先順位  ›  </a:t>
            </a:r>
            <a:pPr algn="r" indent="0" marL="0">
              <a:buNone/>
            </a:pPr>
            <a:r>
              <a:rPr lang="en-US" sz="750" dirty="0">
                <a:solidFill>
                  <a:srgbClr val="5A667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効果と前提  ›  </a:t>
            </a:r>
            <a:pPr algn="r" indent="0" marL="0">
              <a:buNone/>
            </a:pPr>
            <a:r>
              <a:rPr lang="en-US" sz="750" dirty="0">
                <a:solidFill>
                  <a:srgbClr val="5A667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実行  ›  </a:t>
            </a:r>
            <a:pPr algn="r" indent="0" marL="0">
              <a:buNone/>
            </a:pPr>
            <a:r>
              <a:rPr lang="en-US" sz="750" dirty="0">
                <a:solidFill>
                  <a:srgbClr val="5A667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検証と更新</a:t>
            </a:r>
            <a:endParaRPr lang="en-US" sz="750" dirty="0"/>
          </a:p>
        </p:txBody>
      </p:sp>
      <p:sp>
        <p:nvSpPr>
          <p:cNvPr id="4" name="Text 2"/>
          <p:cNvSpPr/>
          <p:nvPr/>
        </p:nvSpPr>
        <p:spPr>
          <a:xfrm>
            <a:off x="457189" y="510527"/>
            <a:ext cx="11277318" cy="320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F2B4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最初の一枚で、価値を伸ばせる余地と、最初に着手する施策と、進め方を言い切る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457189" y="1002005"/>
            <a:ext cx="11277318" cy="0"/>
          </a:xfrm>
          <a:prstGeom prst="line">
            <a:avLst/>
          </a:prstGeom>
          <a:noFill/>
          <a:ln w="23813">
            <a:solidFill>
              <a:srgbClr val="0F2B4C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57189" y="6385572"/>
            <a:ext cx="11277318" cy="0"/>
          </a:xfrm>
          <a:prstGeom prst="line">
            <a:avLst/>
          </a:prstGeom>
          <a:noFill/>
          <a:ln w="6350">
            <a:solidFill>
              <a:srgbClr val="D5DBE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57189" y="6461770"/>
            <a:ext cx="9585720" cy="1676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20" dirty="0">
                <a:solidFill>
                  <a:srgbClr val="5A667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出所: 構成見本 (Blue Marlin Partners 作成)。数値と社名は入っていません。実際の出力では VM の分析結果と原資料を入れます</a:t>
            </a:r>
            <a:endParaRPr lang="en-US" sz="820" dirty="0"/>
          </a:p>
        </p:txBody>
      </p:sp>
      <p:sp>
        <p:nvSpPr>
          <p:cNvPr id="8" name="Text 6"/>
          <p:cNvSpPr/>
          <p:nvPr/>
        </p:nvSpPr>
        <p:spPr>
          <a:xfrm>
            <a:off x="10042909" y="6461770"/>
            <a:ext cx="1691598" cy="1676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20" dirty="0">
                <a:solidFill>
                  <a:srgbClr val="5A667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1 / 9</a:t>
            </a:r>
            <a:endParaRPr lang="en-US" sz="820" dirty="0"/>
          </a:p>
        </p:txBody>
      </p:sp>
      <p:sp>
        <p:nvSpPr>
          <p:cNvPr id="9" name="Text 7"/>
          <p:cNvSpPr/>
          <p:nvPr/>
        </p:nvSpPr>
        <p:spPr>
          <a:xfrm>
            <a:off x="457189" y="1173451"/>
            <a:ext cx="11277318" cy="421947"/>
          </a:xfrm>
          <a:prstGeom prst="rect">
            <a:avLst/>
          </a:prstGeom>
          <a:solidFill>
            <a:srgbClr val="EEF3F9"/>
          </a:solidFill>
          <a:ln w="6350">
            <a:solidFill>
              <a:srgbClr val="0F2B4C"/>
            </a:solidFill>
          </a:ln>
        </p:spPr>
        <p:txBody>
          <a:bodyPr wrap="square" lIns="76200" tIns="127000" rIns="127000" bIns="7620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rgbClr val="0F2B4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経営陣が最初に読む一枚。ここだけ読めば、何を・なぜ・どの順で行うかが分かるように書く</a:t>
            </a:r>
            <a:endParaRPr lang="en-US" sz="1050" dirty="0"/>
          </a:p>
        </p:txBody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7189" y="1823992"/>
            <a:ext cx="11277318" cy="79198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189" y="342891"/>
            <a:ext cx="11277318" cy="1676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5A667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〈投資候補先〉御中｜企業価値向上のご提案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189" y="342891"/>
            <a:ext cx="11277318" cy="1676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750" dirty="0">
                <a:solidFill>
                  <a:srgbClr val="5A667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要旨  ›  </a:t>
            </a:r>
            <a:pPr algn="r" indent="0" marL="0">
              <a:buNone/>
            </a:pPr>
            <a:r>
              <a:rPr lang="en-US" sz="750" b="1" dirty="0">
                <a:solidFill>
                  <a:srgbClr val="0F2B4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現状  ›  </a:t>
            </a:r>
            <a:pPr algn="r" indent="0" marL="0">
              <a:buNone/>
            </a:pPr>
            <a:r>
              <a:rPr lang="en-US" sz="750" dirty="0">
                <a:solidFill>
                  <a:srgbClr val="5A667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価値の差  ›  </a:t>
            </a:r>
            <a:pPr algn="r" indent="0" marL="0">
              <a:buNone/>
            </a:pPr>
            <a:r>
              <a:rPr lang="en-US" sz="750" dirty="0">
                <a:solidFill>
                  <a:srgbClr val="5A667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打ち手  ›  </a:t>
            </a:r>
            <a:pPr algn="r" indent="0" marL="0">
              <a:buNone/>
            </a:pPr>
            <a:r>
              <a:rPr lang="en-US" sz="750" dirty="0">
                <a:solidFill>
                  <a:srgbClr val="5A667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優先順位  ›  </a:t>
            </a:r>
            <a:pPr algn="r" indent="0" marL="0">
              <a:buNone/>
            </a:pPr>
            <a:r>
              <a:rPr lang="en-US" sz="750" dirty="0">
                <a:solidFill>
                  <a:srgbClr val="5A667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効果と前提  ›  </a:t>
            </a:r>
            <a:pPr algn="r" indent="0" marL="0">
              <a:buNone/>
            </a:pPr>
            <a:r>
              <a:rPr lang="en-US" sz="750" dirty="0">
                <a:solidFill>
                  <a:srgbClr val="5A667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実行  ›  </a:t>
            </a:r>
            <a:pPr algn="r" indent="0" marL="0">
              <a:buNone/>
            </a:pPr>
            <a:r>
              <a:rPr lang="en-US" sz="750" dirty="0">
                <a:solidFill>
                  <a:srgbClr val="5A667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検証と更新</a:t>
            </a:r>
            <a:endParaRPr lang="en-US" sz="750" dirty="0"/>
          </a:p>
        </p:txBody>
      </p:sp>
      <p:sp>
        <p:nvSpPr>
          <p:cNvPr id="4" name="Text 2"/>
          <p:cNvSpPr/>
          <p:nvPr/>
        </p:nvSpPr>
        <p:spPr>
          <a:xfrm>
            <a:off x="457189" y="510527"/>
            <a:ext cx="11277318" cy="320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F2B4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現状は VM の企業分析から起こし、確認できた事実と推定を分けて示す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457189" y="1002005"/>
            <a:ext cx="11277318" cy="0"/>
          </a:xfrm>
          <a:prstGeom prst="line">
            <a:avLst/>
          </a:prstGeom>
          <a:noFill/>
          <a:ln w="23813">
            <a:solidFill>
              <a:srgbClr val="0F2B4C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57189" y="6385572"/>
            <a:ext cx="11277318" cy="0"/>
          </a:xfrm>
          <a:prstGeom prst="line">
            <a:avLst/>
          </a:prstGeom>
          <a:noFill/>
          <a:ln w="6350">
            <a:solidFill>
              <a:srgbClr val="D5DBE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57189" y="6461770"/>
            <a:ext cx="9585720" cy="1676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20" dirty="0">
                <a:solidFill>
                  <a:srgbClr val="5A667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出所: 構成見本 (Blue Marlin Partners 作成)。数値と社名は入っていません。実際の出力では VM の分析結果と原資料を入れます</a:t>
            </a:r>
            <a:endParaRPr lang="en-US" sz="820" dirty="0"/>
          </a:p>
        </p:txBody>
      </p:sp>
      <p:sp>
        <p:nvSpPr>
          <p:cNvPr id="8" name="Text 6"/>
          <p:cNvSpPr/>
          <p:nvPr/>
        </p:nvSpPr>
        <p:spPr>
          <a:xfrm>
            <a:off x="10042909" y="6461770"/>
            <a:ext cx="1691598" cy="1676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20" dirty="0">
                <a:solidFill>
                  <a:srgbClr val="5A667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2 / 9</a:t>
            </a:r>
            <a:endParaRPr lang="en-US" sz="820" dirty="0"/>
          </a:p>
        </p:txBody>
      </p:sp>
      <p:sp>
        <p:nvSpPr>
          <p:cNvPr id="9" name="Text 7"/>
          <p:cNvSpPr/>
          <p:nvPr/>
        </p:nvSpPr>
        <p:spPr>
          <a:xfrm>
            <a:off x="457189" y="1173451"/>
            <a:ext cx="11277318" cy="270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0F2B4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現状把握の項目 (見本)</a:t>
            </a:r>
            <a:endParaRPr lang="en-US" sz="1200" dirty="0"/>
          </a:p>
        </p:txBody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7189" y="1520152"/>
            <a:ext cx="11277318" cy="191971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189" y="342891"/>
            <a:ext cx="11277318" cy="1676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5A667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〈投資候補先〉御中｜企業価値向上のご提案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189" y="342891"/>
            <a:ext cx="11277318" cy="1676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750" dirty="0">
                <a:solidFill>
                  <a:srgbClr val="5A667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要旨  ›  </a:t>
            </a:r>
            <a:pPr algn="r" indent="0" marL="0">
              <a:buNone/>
            </a:pPr>
            <a:r>
              <a:rPr lang="en-US" sz="750" dirty="0">
                <a:solidFill>
                  <a:srgbClr val="5A667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現状  ›  </a:t>
            </a:r>
            <a:pPr algn="r" indent="0" marL="0">
              <a:buNone/>
            </a:pPr>
            <a:r>
              <a:rPr lang="en-US" sz="750" b="1" dirty="0">
                <a:solidFill>
                  <a:srgbClr val="0F2B4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価値の差  ›  </a:t>
            </a:r>
            <a:pPr algn="r" indent="0" marL="0">
              <a:buNone/>
            </a:pPr>
            <a:r>
              <a:rPr lang="en-US" sz="750" dirty="0">
                <a:solidFill>
                  <a:srgbClr val="5A667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打ち手  ›  </a:t>
            </a:r>
            <a:pPr algn="r" indent="0" marL="0">
              <a:buNone/>
            </a:pPr>
            <a:r>
              <a:rPr lang="en-US" sz="750" dirty="0">
                <a:solidFill>
                  <a:srgbClr val="5A667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優先順位  ›  </a:t>
            </a:r>
            <a:pPr algn="r" indent="0" marL="0">
              <a:buNone/>
            </a:pPr>
            <a:r>
              <a:rPr lang="en-US" sz="750" dirty="0">
                <a:solidFill>
                  <a:srgbClr val="5A667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効果と前提  ›  </a:t>
            </a:r>
            <a:pPr algn="r" indent="0" marL="0">
              <a:buNone/>
            </a:pPr>
            <a:r>
              <a:rPr lang="en-US" sz="750" dirty="0">
                <a:solidFill>
                  <a:srgbClr val="5A667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実行  ›  </a:t>
            </a:r>
            <a:pPr algn="r" indent="0" marL="0">
              <a:buNone/>
            </a:pPr>
            <a:r>
              <a:rPr lang="en-US" sz="750" dirty="0">
                <a:solidFill>
                  <a:srgbClr val="5A667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検証と更新</a:t>
            </a:r>
            <a:endParaRPr lang="en-US" sz="750" dirty="0"/>
          </a:p>
        </p:txBody>
      </p:sp>
      <p:sp>
        <p:nvSpPr>
          <p:cNvPr id="4" name="Text 2"/>
          <p:cNvSpPr/>
          <p:nvPr/>
        </p:nvSpPr>
        <p:spPr>
          <a:xfrm>
            <a:off x="457189" y="510527"/>
            <a:ext cx="11277318" cy="320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F2B4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いまの価値と、伸ばした後の価値の差を、どの打ち手から生まれるかに分けて示す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457189" y="1002005"/>
            <a:ext cx="11277318" cy="0"/>
          </a:xfrm>
          <a:prstGeom prst="line">
            <a:avLst/>
          </a:prstGeom>
          <a:noFill/>
          <a:ln w="23813">
            <a:solidFill>
              <a:srgbClr val="0F2B4C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57189" y="6385572"/>
            <a:ext cx="11277318" cy="0"/>
          </a:xfrm>
          <a:prstGeom prst="line">
            <a:avLst/>
          </a:prstGeom>
          <a:noFill/>
          <a:ln w="6350">
            <a:solidFill>
              <a:srgbClr val="D5DBE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57189" y="6461770"/>
            <a:ext cx="9585720" cy="1676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20" dirty="0">
                <a:solidFill>
                  <a:srgbClr val="5A667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出所: 構成見本 (Blue Marlin Partners 作成)。数値と社名は入っていません。実際の出力では VM の分析結果と原資料を入れます</a:t>
            </a:r>
            <a:endParaRPr lang="en-US" sz="820" dirty="0"/>
          </a:p>
        </p:txBody>
      </p:sp>
      <p:sp>
        <p:nvSpPr>
          <p:cNvPr id="8" name="Text 6"/>
          <p:cNvSpPr/>
          <p:nvPr/>
        </p:nvSpPr>
        <p:spPr>
          <a:xfrm>
            <a:off x="10042909" y="6461770"/>
            <a:ext cx="1691598" cy="1676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20" dirty="0">
                <a:solidFill>
                  <a:srgbClr val="5A667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3 / 9</a:t>
            </a:r>
            <a:endParaRPr lang="en-US" sz="820" dirty="0"/>
          </a:p>
        </p:txBody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7189" y="1173451"/>
            <a:ext cx="11277318" cy="791984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457189" y="2194029"/>
            <a:ext cx="11277318" cy="421947"/>
          </a:xfrm>
          <a:prstGeom prst="rect">
            <a:avLst/>
          </a:prstGeom>
          <a:solidFill>
            <a:srgbClr val="EEF3F9"/>
          </a:solidFill>
          <a:ln w="6350">
            <a:solidFill>
              <a:srgbClr val="0F2B4C"/>
            </a:solidFill>
          </a:ln>
        </p:spPr>
        <p:txBody>
          <a:bodyPr wrap="square" lIns="76200" tIns="127000" rIns="127000" bIns="7620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rgbClr val="0F2B4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実際の出力では、この段を価値ブリッジ (ウォーターフォール) の図で描き、数字は計算過程と原資料へさかのぼれるようにする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189" y="342891"/>
            <a:ext cx="11277318" cy="1676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5A667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〈投資候補先〉御中｜企業価値向上のご提案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189" y="342891"/>
            <a:ext cx="11277318" cy="1676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750" dirty="0">
                <a:solidFill>
                  <a:srgbClr val="5A667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要旨  ›  </a:t>
            </a:r>
            <a:pPr algn="r" indent="0" marL="0">
              <a:buNone/>
            </a:pPr>
            <a:r>
              <a:rPr lang="en-US" sz="750" dirty="0">
                <a:solidFill>
                  <a:srgbClr val="5A667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現状  ›  </a:t>
            </a:r>
            <a:pPr algn="r" indent="0" marL="0">
              <a:buNone/>
            </a:pPr>
            <a:r>
              <a:rPr lang="en-US" sz="750" dirty="0">
                <a:solidFill>
                  <a:srgbClr val="5A667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価値の差  ›  </a:t>
            </a:r>
            <a:pPr algn="r" indent="0" marL="0">
              <a:buNone/>
            </a:pPr>
            <a:r>
              <a:rPr lang="en-US" sz="750" b="1" dirty="0">
                <a:solidFill>
                  <a:srgbClr val="0F2B4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打ち手  ›  </a:t>
            </a:r>
            <a:pPr algn="r" indent="0" marL="0">
              <a:buNone/>
            </a:pPr>
            <a:r>
              <a:rPr lang="en-US" sz="750" dirty="0">
                <a:solidFill>
                  <a:srgbClr val="5A667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優先順位  ›  </a:t>
            </a:r>
            <a:pPr algn="r" indent="0" marL="0">
              <a:buNone/>
            </a:pPr>
            <a:r>
              <a:rPr lang="en-US" sz="750" dirty="0">
                <a:solidFill>
                  <a:srgbClr val="5A667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効果と前提  ›  </a:t>
            </a:r>
            <a:pPr algn="r" indent="0" marL="0">
              <a:buNone/>
            </a:pPr>
            <a:r>
              <a:rPr lang="en-US" sz="750" dirty="0">
                <a:solidFill>
                  <a:srgbClr val="5A667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実行  ›  </a:t>
            </a:r>
            <a:pPr algn="r" indent="0" marL="0">
              <a:buNone/>
            </a:pPr>
            <a:r>
              <a:rPr lang="en-US" sz="750" dirty="0">
                <a:solidFill>
                  <a:srgbClr val="5A667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検証と更新</a:t>
            </a:r>
            <a:endParaRPr lang="en-US" sz="750" dirty="0"/>
          </a:p>
        </p:txBody>
      </p:sp>
      <p:sp>
        <p:nvSpPr>
          <p:cNvPr id="4" name="Text 2"/>
          <p:cNvSpPr/>
          <p:nvPr/>
        </p:nvSpPr>
        <p:spPr>
          <a:xfrm>
            <a:off x="457189" y="510527"/>
            <a:ext cx="11277318" cy="320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F2B4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打ち手は六つの切り口から洗い出し、その会社で成り立つものだけを残す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457189" y="1002005"/>
            <a:ext cx="11277318" cy="0"/>
          </a:xfrm>
          <a:prstGeom prst="line">
            <a:avLst/>
          </a:prstGeom>
          <a:noFill/>
          <a:ln w="23813">
            <a:solidFill>
              <a:srgbClr val="0F2B4C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57189" y="6385572"/>
            <a:ext cx="11277318" cy="0"/>
          </a:xfrm>
          <a:prstGeom prst="line">
            <a:avLst/>
          </a:prstGeom>
          <a:noFill/>
          <a:ln w="6350">
            <a:solidFill>
              <a:srgbClr val="D5DBE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57189" y="6461770"/>
            <a:ext cx="9585720" cy="1676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20" dirty="0">
                <a:solidFill>
                  <a:srgbClr val="5A667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出所: 構成見本 (Blue Marlin Partners 作成)。数値と社名は入っていません。実際の出力では VM の分析結果と原資料を入れます</a:t>
            </a:r>
            <a:endParaRPr lang="en-US" sz="820" dirty="0"/>
          </a:p>
        </p:txBody>
      </p:sp>
      <p:sp>
        <p:nvSpPr>
          <p:cNvPr id="8" name="Text 6"/>
          <p:cNvSpPr/>
          <p:nvPr/>
        </p:nvSpPr>
        <p:spPr>
          <a:xfrm>
            <a:off x="10042909" y="6461770"/>
            <a:ext cx="1691598" cy="1676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20" dirty="0">
                <a:solidFill>
                  <a:srgbClr val="5A667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4 / 9</a:t>
            </a:r>
            <a:endParaRPr lang="en-US" sz="820" dirty="0"/>
          </a:p>
        </p:txBody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7189" y="1173451"/>
            <a:ext cx="11277318" cy="173636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189" y="342891"/>
            <a:ext cx="11277318" cy="1676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5A667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〈投資候補先〉御中｜企業価値向上のご提案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189" y="342891"/>
            <a:ext cx="11277318" cy="1676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750" dirty="0">
                <a:solidFill>
                  <a:srgbClr val="5A667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要旨  ›  </a:t>
            </a:r>
            <a:pPr algn="r" indent="0" marL="0">
              <a:buNone/>
            </a:pPr>
            <a:r>
              <a:rPr lang="en-US" sz="750" dirty="0">
                <a:solidFill>
                  <a:srgbClr val="5A667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現状  ›  </a:t>
            </a:r>
            <a:pPr algn="r" indent="0" marL="0">
              <a:buNone/>
            </a:pPr>
            <a:r>
              <a:rPr lang="en-US" sz="750" dirty="0">
                <a:solidFill>
                  <a:srgbClr val="5A667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価値の差  ›  </a:t>
            </a:r>
            <a:pPr algn="r" indent="0" marL="0">
              <a:buNone/>
            </a:pPr>
            <a:r>
              <a:rPr lang="en-US" sz="750" dirty="0">
                <a:solidFill>
                  <a:srgbClr val="5A667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打ち手  ›  </a:t>
            </a:r>
            <a:pPr algn="r" indent="0" marL="0">
              <a:buNone/>
            </a:pPr>
            <a:r>
              <a:rPr lang="en-US" sz="750" b="1" dirty="0">
                <a:solidFill>
                  <a:srgbClr val="0F2B4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優先順位  ›  </a:t>
            </a:r>
            <a:pPr algn="r" indent="0" marL="0">
              <a:buNone/>
            </a:pPr>
            <a:r>
              <a:rPr lang="en-US" sz="750" dirty="0">
                <a:solidFill>
                  <a:srgbClr val="5A667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効果と前提  ›  </a:t>
            </a:r>
            <a:pPr algn="r" indent="0" marL="0">
              <a:buNone/>
            </a:pPr>
            <a:r>
              <a:rPr lang="en-US" sz="750" dirty="0">
                <a:solidFill>
                  <a:srgbClr val="5A667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実行  ›  </a:t>
            </a:r>
            <a:pPr algn="r" indent="0" marL="0">
              <a:buNone/>
            </a:pPr>
            <a:r>
              <a:rPr lang="en-US" sz="750" dirty="0">
                <a:solidFill>
                  <a:srgbClr val="5A667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検証と更新</a:t>
            </a:r>
            <a:endParaRPr lang="en-US" sz="750" dirty="0"/>
          </a:p>
        </p:txBody>
      </p:sp>
      <p:sp>
        <p:nvSpPr>
          <p:cNvPr id="4" name="Text 2"/>
          <p:cNvSpPr/>
          <p:nvPr/>
        </p:nvSpPr>
        <p:spPr>
          <a:xfrm>
            <a:off x="457189" y="510527"/>
            <a:ext cx="11277318" cy="320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F2B4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施策は、効果の大きさと実行の難しさの二軸で並べ、着手の順番を決める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457189" y="1002005"/>
            <a:ext cx="11277318" cy="0"/>
          </a:xfrm>
          <a:prstGeom prst="line">
            <a:avLst/>
          </a:prstGeom>
          <a:noFill/>
          <a:ln w="23813">
            <a:solidFill>
              <a:srgbClr val="0F2B4C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57189" y="6385572"/>
            <a:ext cx="11277318" cy="0"/>
          </a:xfrm>
          <a:prstGeom prst="line">
            <a:avLst/>
          </a:prstGeom>
          <a:noFill/>
          <a:ln w="6350">
            <a:solidFill>
              <a:srgbClr val="D5DBE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57189" y="6461770"/>
            <a:ext cx="9585720" cy="1676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20" dirty="0">
                <a:solidFill>
                  <a:srgbClr val="5A667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出所: 構成見本 (Blue Marlin Partners 作成)。数値と社名は入っていません。実際の出力では VM の分析結果と原資料を入れます</a:t>
            </a:r>
            <a:endParaRPr lang="en-US" sz="820" dirty="0"/>
          </a:p>
        </p:txBody>
      </p:sp>
      <p:sp>
        <p:nvSpPr>
          <p:cNvPr id="8" name="Text 6"/>
          <p:cNvSpPr/>
          <p:nvPr/>
        </p:nvSpPr>
        <p:spPr>
          <a:xfrm>
            <a:off x="10042909" y="6461770"/>
            <a:ext cx="1691598" cy="1676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20" dirty="0">
                <a:solidFill>
                  <a:srgbClr val="5A667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5 / 9</a:t>
            </a:r>
            <a:endParaRPr lang="en-US" sz="820" dirty="0"/>
          </a:p>
        </p:txBody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7189" y="1173451"/>
            <a:ext cx="11277318" cy="320889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189" y="342891"/>
            <a:ext cx="11277318" cy="1676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5A667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〈投資候補先〉御中｜企業価値向上のご提案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189" y="342891"/>
            <a:ext cx="11277318" cy="1676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750" dirty="0">
                <a:solidFill>
                  <a:srgbClr val="5A667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要旨  ›  </a:t>
            </a:r>
            <a:pPr algn="r" indent="0" marL="0">
              <a:buNone/>
            </a:pPr>
            <a:r>
              <a:rPr lang="en-US" sz="750" dirty="0">
                <a:solidFill>
                  <a:srgbClr val="5A667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現状  ›  </a:t>
            </a:r>
            <a:pPr algn="r" indent="0" marL="0">
              <a:buNone/>
            </a:pPr>
            <a:r>
              <a:rPr lang="en-US" sz="750" dirty="0">
                <a:solidFill>
                  <a:srgbClr val="5A667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価値の差  ›  </a:t>
            </a:r>
            <a:pPr algn="r" indent="0" marL="0">
              <a:buNone/>
            </a:pPr>
            <a:r>
              <a:rPr lang="en-US" sz="750" dirty="0">
                <a:solidFill>
                  <a:srgbClr val="5A667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打ち手  ›  </a:t>
            </a:r>
            <a:pPr algn="r" indent="0" marL="0">
              <a:buNone/>
            </a:pPr>
            <a:r>
              <a:rPr lang="en-US" sz="750" dirty="0">
                <a:solidFill>
                  <a:srgbClr val="5A667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優先順位  ›  </a:t>
            </a:r>
            <a:pPr algn="r" indent="0" marL="0">
              <a:buNone/>
            </a:pPr>
            <a:r>
              <a:rPr lang="en-US" sz="750" b="1" dirty="0">
                <a:solidFill>
                  <a:srgbClr val="0F2B4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効果と前提  ›  </a:t>
            </a:r>
            <a:pPr algn="r" indent="0" marL="0">
              <a:buNone/>
            </a:pPr>
            <a:r>
              <a:rPr lang="en-US" sz="750" dirty="0">
                <a:solidFill>
                  <a:srgbClr val="5A667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実行  ›  </a:t>
            </a:r>
            <a:pPr algn="r" indent="0" marL="0">
              <a:buNone/>
            </a:pPr>
            <a:r>
              <a:rPr lang="en-US" sz="750" dirty="0">
                <a:solidFill>
                  <a:srgbClr val="5A667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検証と更新</a:t>
            </a:r>
            <a:endParaRPr lang="en-US" sz="750" dirty="0"/>
          </a:p>
        </p:txBody>
      </p:sp>
      <p:sp>
        <p:nvSpPr>
          <p:cNvPr id="4" name="Text 2"/>
          <p:cNvSpPr/>
          <p:nvPr/>
        </p:nvSpPr>
        <p:spPr>
          <a:xfrm>
            <a:off x="457189" y="510527"/>
            <a:ext cx="11277318" cy="320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F2B4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効果の見込みには必ず前提と確かさを添え、どこから崩れるかも書く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457189" y="1002005"/>
            <a:ext cx="11277318" cy="0"/>
          </a:xfrm>
          <a:prstGeom prst="line">
            <a:avLst/>
          </a:prstGeom>
          <a:noFill/>
          <a:ln w="23813">
            <a:solidFill>
              <a:srgbClr val="0F2B4C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57189" y="6385572"/>
            <a:ext cx="11277318" cy="0"/>
          </a:xfrm>
          <a:prstGeom prst="line">
            <a:avLst/>
          </a:prstGeom>
          <a:noFill/>
          <a:ln w="6350">
            <a:solidFill>
              <a:srgbClr val="D5DBE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57189" y="6461770"/>
            <a:ext cx="9585720" cy="1676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20" dirty="0">
                <a:solidFill>
                  <a:srgbClr val="5A667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出所: 構成見本 (Blue Marlin Partners 作成)。数値と社名は入っていません。実際の出力では VM の分析結果と原資料を入れます</a:t>
            </a:r>
            <a:endParaRPr lang="en-US" sz="820" dirty="0"/>
          </a:p>
        </p:txBody>
      </p:sp>
      <p:sp>
        <p:nvSpPr>
          <p:cNvPr id="8" name="Text 6"/>
          <p:cNvSpPr/>
          <p:nvPr/>
        </p:nvSpPr>
        <p:spPr>
          <a:xfrm>
            <a:off x="10042909" y="6461770"/>
            <a:ext cx="1691598" cy="1676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20" dirty="0">
                <a:solidFill>
                  <a:srgbClr val="5A667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6 / 9</a:t>
            </a:r>
            <a:endParaRPr lang="en-US" sz="820" dirty="0"/>
          </a:p>
        </p:txBody>
      </p:sp>
      <p:sp>
        <p:nvSpPr>
          <p:cNvPr id="9" name="Text 7"/>
          <p:cNvSpPr/>
          <p:nvPr/>
        </p:nvSpPr>
        <p:spPr>
          <a:xfrm>
            <a:off x="457189" y="1173451"/>
            <a:ext cx="11277318" cy="270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0F2B4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施策ごとの見込みの書き方 (見本)</a:t>
            </a:r>
            <a:endParaRPr lang="en-US" sz="1200" dirty="0"/>
          </a:p>
        </p:txBody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7189" y="1520152"/>
            <a:ext cx="11277318" cy="1293939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457189" y="3042685"/>
            <a:ext cx="11277318" cy="421947"/>
          </a:xfrm>
          <a:prstGeom prst="rect">
            <a:avLst/>
          </a:prstGeom>
          <a:solidFill>
            <a:srgbClr val="EEF3F9"/>
          </a:solidFill>
          <a:ln w="6350">
            <a:solidFill>
              <a:srgbClr val="0F2B4C"/>
            </a:solidFill>
          </a:ln>
        </p:spPr>
        <p:txBody>
          <a:bodyPr wrap="square" lIns="76200" tIns="127000" rIns="127000" bIns="7620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rgbClr val="0F2B4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売上増と粗利増、キャッシュ改善と借入返済を機械的に足し合わせない。企業価値と株主価値のつながりが整合する形で集計する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189" y="342891"/>
            <a:ext cx="11277318" cy="1676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5A667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〈投資候補先〉御中｜企業価値向上のご提案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189" y="342891"/>
            <a:ext cx="11277318" cy="1676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750" dirty="0">
                <a:solidFill>
                  <a:srgbClr val="5A667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要旨  ›  </a:t>
            </a:r>
            <a:pPr algn="r" indent="0" marL="0">
              <a:buNone/>
            </a:pPr>
            <a:r>
              <a:rPr lang="en-US" sz="750" dirty="0">
                <a:solidFill>
                  <a:srgbClr val="5A667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現状  ›  </a:t>
            </a:r>
            <a:pPr algn="r" indent="0" marL="0">
              <a:buNone/>
            </a:pPr>
            <a:r>
              <a:rPr lang="en-US" sz="750" dirty="0">
                <a:solidFill>
                  <a:srgbClr val="5A667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価値の差  ›  </a:t>
            </a:r>
            <a:pPr algn="r" indent="0" marL="0">
              <a:buNone/>
            </a:pPr>
            <a:r>
              <a:rPr lang="en-US" sz="750" dirty="0">
                <a:solidFill>
                  <a:srgbClr val="5A667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打ち手  ›  </a:t>
            </a:r>
            <a:pPr algn="r" indent="0" marL="0">
              <a:buNone/>
            </a:pPr>
            <a:r>
              <a:rPr lang="en-US" sz="750" dirty="0">
                <a:solidFill>
                  <a:srgbClr val="5A667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優先順位  ›  </a:t>
            </a:r>
            <a:pPr algn="r" indent="0" marL="0">
              <a:buNone/>
            </a:pPr>
            <a:r>
              <a:rPr lang="en-US" sz="750" dirty="0">
                <a:solidFill>
                  <a:srgbClr val="5A667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効果と前提  ›  </a:t>
            </a:r>
            <a:pPr algn="r" indent="0" marL="0">
              <a:buNone/>
            </a:pPr>
            <a:r>
              <a:rPr lang="en-US" sz="750" b="1" dirty="0">
                <a:solidFill>
                  <a:srgbClr val="0F2B4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実行  ›  </a:t>
            </a:r>
            <a:pPr algn="r" indent="0" marL="0">
              <a:buNone/>
            </a:pPr>
            <a:r>
              <a:rPr lang="en-US" sz="750" dirty="0">
                <a:solidFill>
                  <a:srgbClr val="5A667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検証と更新</a:t>
            </a:r>
            <a:endParaRPr lang="en-US" sz="750" dirty="0"/>
          </a:p>
        </p:txBody>
      </p:sp>
      <p:sp>
        <p:nvSpPr>
          <p:cNvPr id="4" name="Text 2"/>
          <p:cNvSpPr/>
          <p:nvPr/>
        </p:nvSpPr>
        <p:spPr>
          <a:xfrm>
            <a:off x="457189" y="510527"/>
            <a:ext cx="11277318" cy="320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F2B4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最初の 100 日を、施策ごとの担当・期限・節目まで落とす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457189" y="1002005"/>
            <a:ext cx="11277318" cy="0"/>
          </a:xfrm>
          <a:prstGeom prst="line">
            <a:avLst/>
          </a:prstGeom>
          <a:noFill/>
          <a:ln w="23813">
            <a:solidFill>
              <a:srgbClr val="0F2B4C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57189" y="6385572"/>
            <a:ext cx="11277318" cy="0"/>
          </a:xfrm>
          <a:prstGeom prst="line">
            <a:avLst/>
          </a:prstGeom>
          <a:noFill/>
          <a:ln w="6350">
            <a:solidFill>
              <a:srgbClr val="D5DBE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57189" y="6461770"/>
            <a:ext cx="9585720" cy="1676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20" dirty="0">
                <a:solidFill>
                  <a:srgbClr val="5A667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出所: 構成見本 (Blue Marlin Partners 作成)。数値と社名は入っていません。実際の出力では VM の分析結果と原資料を入れます</a:t>
            </a:r>
            <a:endParaRPr lang="en-US" sz="820" dirty="0"/>
          </a:p>
        </p:txBody>
      </p:sp>
      <p:sp>
        <p:nvSpPr>
          <p:cNvPr id="8" name="Text 6"/>
          <p:cNvSpPr/>
          <p:nvPr/>
        </p:nvSpPr>
        <p:spPr>
          <a:xfrm>
            <a:off x="10042909" y="6461770"/>
            <a:ext cx="1691598" cy="1676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20" dirty="0">
                <a:solidFill>
                  <a:srgbClr val="5A667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7 / 9</a:t>
            </a:r>
            <a:endParaRPr lang="en-US" sz="820" dirty="0"/>
          </a:p>
        </p:txBody>
      </p:sp>
      <p:sp>
        <p:nvSpPr>
          <p:cNvPr id="9" name="Text 7"/>
          <p:cNvSpPr/>
          <p:nvPr/>
        </p:nvSpPr>
        <p:spPr>
          <a:xfrm>
            <a:off x="457189" y="1173451"/>
            <a:ext cx="11277318" cy="270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0F2B4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最初の 100 日の段取り (見本)</a:t>
            </a:r>
            <a:endParaRPr lang="en-US" sz="1200" dirty="0"/>
          </a:p>
        </p:txBody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7189" y="1520152"/>
            <a:ext cx="11277318" cy="174493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189" y="342891"/>
            <a:ext cx="11277318" cy="1676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5A667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〈投資候補先〉御中｜企業価値向上のご提案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189" y="342891"/>
            <a:ext cx="11277318" cy="1676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750" dirty="0">
                <a:solidFill>
                  <a:srgbClr val="5A667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要旨  ›  </a:t>
            </a:r>
            <a:pPr algn="r" indent="0" marL="0">
              <a:buNone/>
            </a:pPr>
            <a:r>
              <a:rPr lang="en-US" sz="750" dirty="0">
                <a:solidFill>
                  <a:srgbClr val="5A667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現状  ›  </a:t>
            </a:r>
            <a:pPr algn="r" indent="0" marL="0">
              <a:buNone/>
            </a:pPr>
            <a:r>
              <a:rPr lang="en-US" sz="750" dirty="0">
                <a:solidFill>
                  <a:srgbClr val="5A667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価値の差  ›  </a:t>
            </a:r>
            <a:pPr algn="r" indent="0" marL="0">
              <a:buNone/>
            </a:pPr>
            <a:r>
              <a:rPr lang="en-US" sz="750" dirty="0">
                <a:solidFill>
                  <a:srgbClr val="5A667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打ち手  ›  </a:t>
            </a:r>
            <a:pPr algn="r" indent="0" marL="0">
              <a:buNone/>
            </a:pPr>
            <a:r>
              <a:rPr lang="en-US" sz="750" dirty="0">
                <a:solidFill>
                  <a:srgbClr val="5A667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優先順位  ›  </a:t>
            </a:r>
            <a:pPr algn="r" indent="0" marL="0">
              <a:buNone/>
            </a:pPr>
            <a:r>
              <a:rPr lang="en-US" sz="750" dirty="0">
                <a:solidFill>
                  <a:srgbClr val="5A667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効果と前提  ›  </a:t>
            </a:r>
            <a:pPr algn="r" indent="0" marL="0">
              <a:buNone/>
            </a:pPr>
            <a:r>
              <a:rPr lang="en-US" sz="750" dirty="0">
                <a:solidFill>
                  <a:srgbClr val="5A667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実行  ›  </a:t>
            </a:r>
            <a:pPr algn="r" indent="0" marL="0">
              <a:buNone/>
            </a:pPr>
            <a:r>
              <a:rPr lang="en-US" sz="750" b="1" dirty="0">
                <a:solidFill>
                  <a:srgbClr val="0F2B4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検証と更新</a:t>
            </a:r>
            <a:endParaRPr lang="en-US" sz="750" dirty="0"/>
          </a:p>
        </p:txBody>
      </p:sp>
      <p:sp>
        <p:nvSpPr>
          <p:cNvPr id="4" name="Text 2"/>
          <p:cNvSpPr/>
          <p:nvPr/>
        </p:nvSpPr>
        <p:spPr>
          <a:xfrm>
            <a:off x="457189" y="510527"/>
            <a:ext cx="11277318" cy="320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F2B4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確かめる論点と、仮説が崩れたと判断する条件を先に決めておく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457189" y="1002005"/>
            <a:ext cx="11277318" cy="0"/>
          </a:xfrm>
          <a:prstGeom prst="line">
            <a:avLst/>
          </a:prstGeom>
          <a:noFill/>
          <a:ln w="23813">
            <a:solidFill>
              <a:srgbClr val="0F2B4C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57189" y="6385572"/>
            <a:ext cx="11277318" cy="0"/>
          </a:xfrm>
          <a:prstGeom prst="line">
            <a:avLst/>
          </a:prstGeom>
          <a:noFill/>
          <a:ln w="6350">
            <a:solidFill>
              <a:srgbClr val="D5DBE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57189" y="6461770"/>
            <a:ext cx="9585720" cy="1676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20" dirty="0">
                <a:solidFill>
                  <a:srgbClr val="5A667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出所: 構成見本 (Blue Marlin Partners 作成)。数値と社名は入っていません。実際の出力では VM の分析結果と原資料を入れます</a:t>
            </a:r>
            <a:endParaRPr lang="en-US" sz="820" dirty="0"/>
          </a:p>
        </p:txBody>
      </p:sp>
      <p:sp>
        <p:nvSpPr>
          <p:cNvPr id="8" name="Text 6"/>
          <p:cNvSpPr/>
          <p:nvPr/>
        </p:nvSpPr>
        <p:spPr>
          <a:xfrm>
            <a:off x="10042909" y="6461770"/>
            <a:ext cx="1691598" cy="1676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20" dirty="0">
                <a:solidFill>
                  <a:srgbClr val="5A667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8 / 9</a:t>
            </a:r>
            <a:endParaRPr lang="en-US" sz="820" dirty="0"/>
          </a:p>
        </p:txBody>
      </p:sp>
      <p:sp>
        <p:nvSpPr>
          <p:cNvPr id="9" name="Text 7"/>
          <p:cNvSpPr/>
          <p:nvPr/>
        </p:nvSpPr>
        <p:spPr>
          <a:xfrm>
            <a:off x="457189" y="1173451"/>
            <a:ext cx="11277318" cy="270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0F2B4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検証論点 (見本)</a:t>
            </a:r>
            <a:endParaRPr lang="en-US" sz="1200" dirty="0"/>
          </a:p>
        </p:txBody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7189" y="1520152"/>
            <a:ext cx="11277318" cy="160682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189" y="342891"/>
            <a:ext cx="11277318" cy="1676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5A667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〈投資候補先〉御中｜企業価値向上のご提案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189" y="342891"/>
            <a:ext cx="11277318" cy="1676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750" dirty="0">
                <a:solidFill>
                  <a:srgbClr val="5A667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要旨  ›  </a:t>
            </a:r>
            <a:pPr algn="r" indent="0" marL="0">
              <a:buNone/>
            </a:pPr>
            <a:r>
              <a:rPr lang="en-US" sz="750" dirty="0">
                <a:solidFill>
                  <a:srgbClr val="5A667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現状  ›  </a:t>
            </a:r>
            <a:pPr algn="r" indent="0" marL="0">
              <a:buNone/>
            </a:pPr>
            <a:r>
              <a:rPr lang="en-US" sz="750" dirty="0">
                <a:solidFill>
                  <a:srgbClr val="5A667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価値の差  ›  </a:t>
            </a:r>
            <a:pPr algn="r" indent="0" marL="0">
              <a:buNone/>
            </a:pPr>
            <a:r>
              <a:rPr lang="en-US" sz="750" dirty="0">
                <a:solidFill>
                  <a:srgbClr val="5A667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打ち手  ›  </a:t>
            </a:r>
            <a:pPr algn="r" indent="0" marL="0">
              <a:buNone/>
            </a:pPr>
            <a:r>
              <a:rPr lang="en-US" sz="750" dirty="0">
                <a:solidFill>
                  <a:srgbClr val="5A667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優先順位  ›  </a:t>
            </a:r>
            <a:pPr algn="r" indent="0" marL="0">
              <a:buNone/>
            </a:pPr>
            <a:r>
              <a:rPr lang="en-US" sz="750" dirty="0">
                <a:solidFill>
                  <a:srgbClr val="5A667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効果と前提  ›  </a:t>
            </a:r>
            <a:pPr algn="r" indent="0" marL="0">
              <a:buNone/>
            </a:pPr>
            <a:r>
              <a:rPr lang="en-US" sz="750" dirty="0">
                <a:solidFill>
                  <a:srgbClr val="5A667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実行  ›  </a:t>
            </a:r>
            <a:pPr algn="r" indent="0" marL="0">
              <a:buNone/>
            </a:pPr>
            <a:r>
              <a:rPr lang="en-US" sz="750" b="1" dirty="0">
                <a:solidFill>
                  <a:srgbClr val="0F2B4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検証と更新</a:t>
            </a:r>
            <a:endParaRPr lang="en-US" sz="750" dirty="0"/>
          </a:p>
        </p:txBody>
      </p:sp>
      <p:sp>
        <p:nvSpPr>
          <p:cNvPr id="4" name="Text 2"/>
          <p:cNvSpPr/>
          <p:nvPr/>
        </p:nvSpPr>
        <p:spPr>
          <a:xfrm>
            <a:off x="457189" y="510527"/>
            <a:ext cx="11277318" cy="320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F2B4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提案書は一度きりで終わらせず、対話と実績を受けて作り直せる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457189" y="1002005"/>
            <a:ext cx="11277318" cy="0"/>
          </a:xfrm>
          <a:prstGeom prst="line">
            <a:avLst/>
          </a:prstGeom>
          <a:noFill/>
          <a:ln w="23813">
            <a:solidFill>
              <a:srgbClr val="0F2B4C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57189" y="6385572"/>
            <a:ext cx="11277318" cy="0"/>
          </a:xfrm>
          <a:prstGeom prst="line">
            <a:avLst/>
          </a:prstGeom>
          <a:noFill/>
          <a:ln w="6350">
            <a:solidFill>
              <a:srgbClr val="D5DBE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57189" y="6461770"/>
            <a:ext cx="9585720" cy="1676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20" dirty="0">
                <a:solidFill>
                  <a:srgbClr val="5A667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出所: 構成見本 (Blue Marlin Partners 作成)。数値と社名は入っていません。実際の出力では VM の分析結果と原資料を入れます</a:t>
            </a:r>
            <a:endParaRPr lang="en-US" sz="820" dirty="0"/>
          </a:p>
        </p:txBody>
      </p:sp>
      <p:sp>
        <p:nvSpPr>
          <p:cNvPr id="8" name="Text 6"/>
          <p:cNvSpPr/>
          <p:nvPr/>
        </p:nvSpPr>
        <p:spPr>
          <a:xfrm>
            <a:off x="10042909" y="6461770"/>
            <a:ext cx="1691598" cy="1676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20" dirty="0">
                <a:solidFill>
                  <a:srgbClr val="5A667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9 / 9</a:t>
            </a:r>
            <a:endParaRPr lang="en-US" sz="820" dirty="0"/>
          </a:p>
        </p:txBody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7189" y="1173451"/>
            <a:ext cx="11277318" cy="791984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457189" y="2194029"/>
            <a:ext cx="11277318" cy="421947"/>
          </a:xfrm>
          <a:prstGeom prst="rect">
            <a:avLst/>
          </a:prstGeom>
          <a:solidFill>
            <a:srgbClr val="EEF3F9"/>
          </a:solidFill>
          <a:ln w="6350">
            <a:solidFill>
              <a:srgbClr val="0F2B4C"/>
            </a:solidFill>
          </a:ln>
        </p:spPr>
        <p:txBody>
          <a:bodyPr wrap="square" lIns="76200" tIns="127000" rIns="127000" bIns="7620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rgbClr val="0F2B4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出した版と、その時点で使った材料を残す。どの版の、どの数字が、何を根拠にしていたかを後から追える</a:t>
            </a:r>
            <a:endParaRPr lang="en-US" sz="10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Blue Marlin Partners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バリューアップ提案書｜構成見本</dc:title>
  <dc:subject>PptxGenJS Presentation</dc:subject>
  <dc:creator>PptxGenJS</dc:creator>
  <cp:lastModifiedBy>PptxGenJS</cp:lastModifiedBy>
  <cp:revision>1</cp:revision>
  <dcterms:created xsi:type="dcterms:W3CDTF">2026-09-30T08:56:42Z</dcterms:created>
  <dcterms:modified xsi:type="dcterms:W3CDTF">2026-09-30T08:56:42Z</dcterms:modified>
</cp:coreProperties>
</file>